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30" r:id="rId3"/>
    <p:sldId id="325" r:id="rId4"/>
    <p:sldId id="478" r:id="rId5"/>
    <p:sldId id="473" r:id="rId6"/>
    <p:sldId id="340" r:id="rId7"/>
    <p:sldId id="401" r:id="rId8"/>
    <p:sldId id="477" r:id="rId9"/>
    <p:sldId id="474" r:id="rId10"/>
    <p:sldId id="476" r:id="rId11"/>
    <p:sldId id="337" r:id="rId12"/>
    <p:sldId id="258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9EDA3FD4-B6F1-429D-8E80-FAB94EDFC948}">
          <p14:sldIdLst>
            <p14:sldId id="256"/>
            <p14:sldId id="330"/>
            <p14:sldId id="325"/>
            <p14:sldId id="478"/>
            <p14:sldId id="473"/>
            <p14:sldId id="340"/>
            <p14:sldId id="401"/>
            <p14:sldId id="477"/>
            <p14:sldId id="474"/>
            <p14:sldId id="476"/>
            <p14:sldId id="33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945F"/>
    <a:srgbClr val="0080C8"/>
    <a:srgbClr val="002624"/>
    <a:srgbClr val="A39261"/>
    <a:srgbClr val="BAB49C"/>
    <a:srgbClr val="DCD8C9"/>
    <a:srgbClr val="807551"/>
    <a:srgbClr val="E5DFC8"/>
    <a:srgbClr val="D1CDBD"/>
    <a:srgbClr val="D5D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204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7EBD7-AF4E-3B4B-9F78-12609E1746DB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C0B34-2C90-D545-97FD-854963F2B93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404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2773CF-7909-46DC-B216-119F730C5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8DC4D30-3660-4FD5-84DF-9C29904B4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1E233DE-E25D-4721-BF4F-823579D9D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E87F7A1-0C14-481F-8759-C194B80CD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F4ECA08-24F9-48F1-B6D8-BF2AF048F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925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0D1139-F31B-40BB-ACEE-234B4657B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489BDD92-4B45-4456-8104-D07C0C56C2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B4B5A01-BAD1-46C2-AF44-27DDFBAC3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0CE3C29-11BD-45ED-9F16-5B23F5858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85BAE1B-C813-4031-8569-5316D78CA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984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191D112C-A34C-4218-8E3C-B354F30E71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E431DBB-8733-421F-BBF9-E2C1EFD2EA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69626F2-BE74-483C-B399-8B7836734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4F5C102-1F6D-4E36-8ECD-588D4570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45BCAEB-6754-4540-B291-8E54CEA64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221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7BA6EA-3D49-4F89-9EE8-47432707E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C8CC8C-0597-45C8-BD92-83B451E7C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BC28330-6EDE-485B-90C6-5055C8AF3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2F711C4-1103-46AD-B987-4A1738A36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F95ED9C-C572-47BB-8398-827ACB413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9192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0A2868-EB9D-47B3-BDA2-F601E3DE5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18A108B-97CD-4694-A6D3-0ED5171B1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1F8D545-412D-4C7C-9291-57BEBFAC6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711D2E4-6AC7-4A68-9347-CF736FAE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B0EAA67-E33E-4C5A-BB1F-AA42446FC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2735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4F1B4A-C9CE-4E4F-86EB-8788DD0DB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1F5A84-E1C4-48EF-A37E-8B6F2BAD60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C7DF3E5-3527-46AA-9FEE-4E22DF7CE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B7AEB0E-EF7B-4315-B127-75BE9BEE3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F4EE9D8-89A0-4343-BC52-454F1CFB7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FEC0C07-F389-4536-A10B-50D15A820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0892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AC9943-3555-4AA4-9909-81BB1A017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6AFC6FC-B5CD-4845-ADE5-5566A0298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5630291-2438-48B3-8EB8-AB5233C325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61137DA-EB0B-4431-8369-484F283B93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6EBF63A-7486-4F13-8BEC-1642412079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033F80E-6208-4891-ABBA-AB8CCFE1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4E2EA11-6AA9-4524-8327-24C2FB51A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276B48F-01C9-4BC7-8FD7-E233A79B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1973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618B3E-98C7-4697-9160-BA5809BEB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76D036C-8CE1-422E-912F-F17BD98A6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CA0E6C8-80C2-4270-9E1A-BBE5F1849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F5C5E56-C021-465C-99E7-0ABC11CC6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660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8CD172B-4803-4B2C-9897-770CD37EB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B1BC608-7D07-4C32-9150-7DB3C98B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EC8D20D-4B0D-4AFD-8EA3-D1D5FF4AA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341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8177DF-AC94-42CD-9FD8-C2F6B2B38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DB9DBDB-EC1B-446E-AD0A-A72848F46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3BD0708-9C18-4444-8841-C26FC09D9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B5F1F4E-0D0C-420F-8530-931D1A459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4121587-A760-4E53-AF69-AA03BBD22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80FDCE5-5EBF-40D0-BDF9-BC710DEEC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8379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3EBE29-7755-4267-BB50-5B985F308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9067E849-E55D-494B-9BF3-03AA54A5A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B0462D9-85FD-41ED-992A-3B792C596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24DE5DA-475A-45E9-8E75-41878DE19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12E9C96-A184-4C3B-AFAD-4F78BBE8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7786931-ABFA-4BAB-8EBF-A4E44DF0A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0218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543E290-27AB-435B-8E63-04D03E31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FD2063F-344D-4B11-89F5-629E5BF6C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6D26848-633A-4B54-911C-BCDA31D8D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68F28-014B-401F-A744-BCCA8F976A97}" type="datetimeFigureOut">
              <a:rPr lang="cs-CZ" smtClean="0"/>
              <a:pPr/>
              <a:t>24.11.2021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F60E0B8-F5ED-456C-AC24-5E13A25BB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D4E6FEA-A86F-4C2C-B5D7-8E9E54891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2ADB-0F17-4F5A-A4D3-58D440A9677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87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rgbClr val="AB945F"/>
          </a:solidFill>
          <a:latin typeface="Montserrat" panose="00000500000000000000" pitchFamily="2" charset="-1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anose="00000500000000000000" pitchFamily="2" charset="-1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Montserrat" panose="00000500000000000000" pitchFamily="2" charset="-1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ontserrat" panose="00000500000000000000" pitchFamily="2" charset="-1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rgbClr val="AB945F"/>
          </a:solidFill>
          <a:latin typeface="Montserrat" panose="00000500000000000000" pitchFamily="2" charset="-1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rgbClr val="AB945F"/>
          </a:solidFill>
          <a:latin typeface="Montserrat" panose="00000500000000000000" pitchFamily="2" charset="-1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openxmlformats.org/officeDocument/2006/relationships/image" Target="../media/image27.svg"/><Relationship Id="rId26" Type="http://schemas.openxmlformats.org/officeDocument/2006/relationships/image" Target="../media/image35.svg"/><Relationship Id="rId39" Type="http://schemas.openxmlformats.org/officeDocument/2006/relationships/image" Target="../media/image48.png"/><Relationship Id="rId21" Type="http://schemas.openxmlformats.org/officeDocument/2006/relationships/image" Target="../media/image30.png"/><Relationship Id="rId34" Type="http://schemas.openxmlformats.org/officeDocument/2006/relationships/image" Target="../media/image43.svg"/><Relationship Id="rId42" Type="http://schemas.openxmlformats.org/officeDocument/2006/relationships/image" Target="../media/image51.svg"/><Relationship Id="rId47" Type="http://schemas.openxmlformats.org/officeDocument/2006/relationships/image" Target="../media/image56.png"/><Relationship Id="rId50" Type="http://schemas.openxmlformats.org/officeDocument/2006/relationships/image" Target="../media/image59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6" Type="http://schemas.openxmlformats.org/officeDocument/2006/relationships/image" Target="../media/image25.svg"/><Relationship Id="rId29" Type="http://schemas.openxmlformats.org/officeDocument/2006/relationships/image" Target="../media/image38.png"/><Relationship Id="rId11" Type="http://schemas.openxmlformats.org/officeDocument/2006/relationships/image" Target="../media/image20.png"/><Relationship Id="rId24" Type="http://schemas.openxmlformats.org/officeDocument/2006/relationships/image" Target="../media/image33.svg"/><Relationship Id="rId32" Type="http://schemas.openxmlformats.org/officeDocument/2006/relationships/image" Target="../media/image41.svg"/><Relationship Id="rId37" Type="http://schemas.openxmlformats.org/officeDocument/2006/relationships/image" Target="../media/image46.png"/><Relationship Id="rId40" Type="http://schemas.openxmlformats.org/officeDocument/2006/relationships/image" Target="../media/image49.svg"/><Relationship Id="rId45" Type="http://schemas.openxmlformats.org/officeDocument/2006/relationships/image" Target="../media/image54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svg"/><Relationship Id="rId36" Type="http://schemas.openxmlformats.org/officeDocument/2006/relationships/image" Target="../media/image45.svg"/><Relationship Id="rId49" Type="http://schemas.openxmlformats.org/officeDocument/2006/relationships/image" Target="../media/image58.png"/><Relationship Id="rId10" Type="http://schemas.openxmlformats.org/officeDocument/2006/relationships/image" Target="../media/image19.sv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4" Type="http://schemas.openxmlformats.org/officeDocument/2006/relationships/image" Target="../media/image53.svg"/><Relationship Id="rId52" Type="http://schemas.openxmlformats.org/officeDocument/2006/relationships/image" Target="../media/image61.svg"/><Relationship Id="rId4" Type="http://schemas.openxmlformats.org/officeDocument/2006/relationships/image" Target="../media/image7.png"/><Relationship Id="rId9" Type="http://schemas.openxmlformats.org/officeDocument/2006/relationships/image" Target="../media/image18.png"/><Relationship Id="rId14" Type="http://schemas.openxmlformats.org/officeDocument/2006/relationships/image" Target="../media/image23.svg"/><Relationship Id="rId22" Type="http://schemas.openxmlformats.org/officeDocument/2006/relationships/image" Target="../media/image31.svg"/><Relationship Id="rId27" Type="http://schemas.openxmlformats.org/officeDocument/2006/relationships/image" Target="../media/image36.png"/><Relationship Id="rId30" Type="http://schemas.openxmlformats.org/officeDocument/2006/relationships/image" Target="../media/image39.svg"/><Relationship Id="rId35" Type="http://schemas.openxmlformats.org/officeDocument/2006/relationships/image" Target="../media/image44.png"/><Relationship Id="rId43" Type="http://schemas.openxmlformats.org/officeDocument/2006/relationships/image" Target="../media/image52.png"/><Relationship Id="rId48" Type="http://schemas.openxmlformats.org/officeDocument/2006/relationships/image" Target="../media/image57.svg"/><Relationship Id="rId8" Type="http://schemas.openxmlformats.org/officeDocument/2006/relationships/image" Target="../media/image17.svg"/><Relationship Id="rId51" Type="http://schemas.openxmlformats.org/officeDocument/2006/relationships/image" Target="../media/image60.png"/><Relationship Id="rId3" Type="http://schemas.openxmlformats.org/officeDocument/2006/relationships/image" Target="../media/image13.png"/><Relationship Id="rId12" Type="http://schemas.openxmlformats.org/officeDocument/2006/relationships/image" Target="../media/image21.sv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svg"/><Relationship Id="rId46" Type="http://schemas.openxmlformats.org/officeDocument/2006/relationships/image" Target="../media/image55.svg"/><Relationship Id="rId20" Type="http://schemas.openxmlformats.org/officeDocument/2006/relationships/image" Target="../media/image29.svg"/><Relationship Id="rId41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989F91-E93D-49B6-A401-8064409DF7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8926" y="2507692"/>
            <a:ext cx="4903892" cy="1480662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cs-CZ" sz="4400" b="1" dirty="0">
                <a:solidFill>
                  <a:srgbClr val="AB945F"/>
                </a:solidFill>
                <a:latin typeface="Montserrat" panose="00000500000000000000" pitchFamily="2" charset="-18"/>
              </a:rPr>
              <a:t>Šablona</a:t>
            </a:r>
            <a:br>
              <a:rPr lang="cs-CZ" sz="4400" b="1" dirty="0">
                <a:solidFill>
                  <a:srgbClr val="AB945F"/>
                </a:solidFill>
                <a:latin typeface="Montserrat" panose="00000500000000000000" pitchFamily="2" charset="-18"/>
              </a:rPr>
            </a:br>
            <a:r>
              <a:rPr lang="cs-CZ" sz="4400" b="1" dirty="0">
                <a:solidFill>
                  <a:srgbClr val="AB945F"/>
                </a:solidFill>
                <a:latin typeface="Montserrat" panose="00000500000000000000" pitchFamily="2" charset="-18"/>
              </a:rPr>
              <a:t>prezentace</a:t>
            </a:r>
          </a:p>
        </p:txBody>
      </p:sp>
      <p:sp>
        <p:nvSpPr>
          <p:cNvPr id="8" name="Kosoúhelník 7">
            <a:extLst>
              <a:ext uri="{FF2B5EF4-FFF2-40B4-BE49-F238E27FC236}">
                <a16:creationId xmlns:a16="http://schemas.microsoft.com/office/drawing/2014/main" id="{B43E5348-4125-4D6C-9D62-F9BB52BED6D9}"/>
              </a:ext>
            </a:extLst>
          </p:cNvPr>
          <p:cNvSpPr/>
          <p:nvPr/>
        </p:nvSpPr>
        <p:spPr>
          <a:xfrm>
            <a:off x="9628667" y="5869389"/>
            <a:ext cx="1616802" cy="346507"/>
          </a:xfrm>
          <a:custGeom>
            <a:avLst/>
            <a:gdLst>
              <a:gd name="connsiteX0" fmla="*/ 0 w 1324098"/>
              <a:gd name="connsiteY0" fmla="*/ 575410 h 575410"/>
              <a:gd name="connsiteX1" fmla="*/ 143853 w 1324098"/>
              <a:gd name="connsiteY1" fmla="*/ 0 h 575410"/>
              <a:gd name="connsiteX2" fmla="*/ 1324098 w 1324098"/>
              <a:gd name="connsiteY2" fmla="*/ 0 h 575410"/>
              <a:gd name="connsiteX3" fmla="*/ 1180246 w 1324098"/>
              <a:gd name="connsiteY3" fmla="*/ 575410 h 575410"/>
              <a:gd name="connsiteX4" fmla="*/ 0 w 1324098"/>
              <a:gd name="connsiteY4" fmla="*/ 575410 h 575410"/>
              <a:gd name="connsiteX0" fmla="*/ 0 w 1525979"/>
              <a:gd name="connsiteY0" fmla="*/ 575410 h 575410"/>
              <a:gd name="connsiteX1" fmla="*/ 143853 w 1525979"/>
              <a:gd name="connsiteY1" fmla="*/ 0 h 575410"/>
              <a:gd name="connsiteX2" fmla="*/ 1525979 w 1525979"/>
              <a:gd name="connsiteY2" fmla="*/ 0 h 575410"/>
              <a:gd name="connsiteX3" fmla="*/ 1180246 w 1525979"/>
              <a:gd name="connsiteY3" fmla="*/ 575410 h 575410"/>
              <a:gd name="connsiteX4" fmla="*/ 0 w 1525979"/>
              <a:gd name="connsiteY4" fmla="*/ 575410 h 575410"/>
              <a:gd name="connsiteX0" fmla="*/ 0 w 1525979"/>
              <a:gd name="connsiteY0" fmla="*/ 575410 h 575410"/>
              <a:gd name="connsiteX1" fmla="*/ 126040 w 1525979"/>
              <a:gd name="connsiteY1" fmla="*/ 0 h 575410"/>
              <a:gd name="connsiteX2" fmla="*/ 1525979 w 1525979"/>
              <a:gd name="connsiteY2" fmla="*/ 0 h 575410"/>
              <a:gd name="connsiteX3" fmla="*/ 1180246 w 1525979"/>
              <a:gd name="connsiteY3" fmla="*/ 575410 h 575410"/>
              <a:gd name="connsiteX4" fmla="*/ 0 w 1525979"/>
              <a:gd name="connsiteY4" fmla="*/ 575410 h 575410"/>
              <a:gd name="connsiteX0" fmla="*/ 0 w 1525979"/>
              <a:gd name="connsiteY0" fmla="*/ 575410 h 575410"/>
              <a:gd name="connsiteX1" fmla="*/ 1349 w 1525979"/>
              <a:gd name="connsiteY1" fmla="*/ 5938 h 575410"/>
              <a:gd name="connsiteX2" fmla="*/ 1525979 w 1525979"/>
              <a:gd name="connsiteY2" fmla="*/ 0 h 575410"/>
              <a:gd name="connsiteX3" fmla="*/ 1180246 w 1525979"/>
              <a:gd name="connsiteY3" fmla="*/ 575410 h 575410"/>
              <a:gd name="connsiteX4" fmla="*/ 0 w 1525979"/>
              <a:gd name="connsiteY4" fmla="*/ 575410 h 575410"/>
              <a:gd name="connsiteX0" fmla="*/ 0 w 1325997"/>
              <a:gd name="connsiteY0" fmla="*/ 575410 h 575410"/>
              <a:gd name="connsiteX1" fmla="*/ 1349 w 1325997"/>
              <a:gd name="connsiteY1" fmla="*/ 5938 h 575410"/>
              <a:gd name="connsiteX2" fmla="*/ 1325997 w 1325997"/>
              <a:gd name="connsiteY2" fmla="*/ 0 h 575410"/>
              <a:gd name="connsiteX3" fmla="*/ 1180246 w 1325997"/>
              <a:gd name="connsiteY3" fmla="*/ 575410 h 575410"/>
              <a:gd name="connsiteX4" fmla="*/ 0 w 1325997"/>
              <a:gd name="connsiteY4" fmla="*/ 575410 h 57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997" h="575410">
                <a:moveTo>
                  <a:pt x="0" y="575410"/>
                </a:moveTo>
                <a:cubicBezTo>
                  <a:pt x="450" y="385586"/>
                  <a:pt x="899" y="195762"/>
                  <a:pt x="1349" y="5938"/>
                </a:cubicBezTo>
                <a:lnTo>
                  <a:pt x="1325997" y="0"/>
                </a:lnTo>
                <a:lnTo>
                  <a:pt x="1180246" y="575410"/>
                </a:lnTo>
                <a:lnTo>
                  <a:pt x="0" y="575410"/>
                </a:lnTo>
                <a:close/>
              </a:path>
            </a:pathLst>
          </a:custGeom>
          <a:solidFill>
            <a:srgbClr val="AB9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rgbClr val="AB945F"/>
              </a:solidFill>
            </a:endParaRPr>
          </a:p>
        </p:txBody>
      </p:sp>
      <p:sp>
        <p:nvSpPr>
          <p:cNvPr id="12" name="Podnadpis 2">
            <a:extLst>
              <a:ext uri="{FF2B5EF4-FFF2-40B4-BE49-F238E27FC236}">
                <a16:creationId xmlns:a16="http://schemas.microsoft.com/office/drawing/2014/main" id="{D7A98B37-0BBB-4CC0-9410-F8D596CAA86E}"/>
              </a:ext>
            </a:extLst>
          </p:cNvPr>
          <p:cNvSpPr txBox="1">
            <a:spLocks/>
          </p:cNvSpPr>
          <p:nvPr/>
        </p:nvSpPr>
        <p:spPr>
          <a:xfrm>
            <a:off x="9601575" y="5917629"/>
            <a:ext cx="1500249" cy="346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400" b="1" cap="all" dirty="0">
                <a:solidFill>
                  <a:schemeClr val="bg1"/>
                </a:solidFill>
                <a:latin typeface="Montserrat" panose="00000500000000000000" pitchFamily="2" charset="-18"/>
              </a:rPr>
              <a:t>prezentace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3F0E761-403C-4D59-8BB4-FB8D91637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40938" y="866633"/>
            <a:ext cx="1704532" cy="825845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BC85A6A2-F757-418F-99A8-238BB611641D}"/>
              </a:ext>
            </a:extLst>
          </p:cNvPr>
          <p:cNvSpPr txBox="1">
            <a:spLocks/>
          </p:cNvSpPr>
          <p:nvPr/>
        </p:nvSpPr>
        <p:spPr>
          <a:xfrm>
            <a:off x="7507705" y="5869389"/>
            <a:ext cx="2143291" cy="3465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400" b="1" dirty="0">
                <a:solidFill>
                  <a:srgbClr val="AB945F"/>
                </a:solidFill>
                <a:latin typeface="Montserrat" panose="00000500000000000000" pitchFamily="2" charset="-18"/>
              </a:rPr>
              <a:t>Datum prezentace</a:t>
            </a:r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6ADB6D3C-F11F-4D87-86DF-F65DAB4C4AFD}"/>
              </a:ext>
            </a:extLst>
          </p:cNvPr>
          <p:cNvSpPr txBox="1">
            <a:spLocks/>
          </p:cNvSpPr>
          <p:nvPr/>
        </p:nvSpPr>
        <p:spPr>
          <a:xfrm>
            <a:off x="6448926" y="4036594"/>
            <a:ext cx="4903892" cy="5621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cs-CZ" sz="3200" dirty="0">
                <a:solidFill>
                  <a:srgbClr val="AB945F"/>
                </a:solidFill>
                <a:latin typeface="Montserrat Light" panose="00000400000000000000" pitchFamily="2" charset="-18"/>
              </a:rPr>
              <a:t>YD CAPITAL</a:t>
            </a:r>
          </a:p>
        </p:txBody>
      </p:sp>
    </p:spTree>
    <p:extLst>
      <p:ext uri="{BB962C8B-B14F-4D97-AF65-F5344CB8AC3E}">
        <p14:creationId xmlns:p14="http://schemas.microsoft.com/office/powerpoint/2010/main" val="1703330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lampa&#10;&#10;Popis byl vytvořen automaticky">
            <a:extLst>
              <a:ext uri="{FF2B5EF4-FFF2-40B4-BE49-F238E27FC236}">
                <a16:creationId xmlns:a16="http://schemas.microsoft.com/office/drawing/2014/main" id="{492FEA30-1521-418F-AA19-4C914B6A2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69" y="5743713"/>
            <a:ext cx="1313051" cy="2228573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A3C3CBDC-9DD4-44DB-839F-81708FCF7534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pic>
        <p:nvPicPr>
          <p:cNvPr id="3" name="Obrázek 2" descr="Obsah obrázku obloha, exteriér, budova, den&#10;&#10;Popis byl vytvořen automaticky">
            <a:extLst>
              <a:ext uri="{FF2B5EF4-FFF2-40B4-BE49-F238E27FC236}">
                <a16:creationId xmlns:a16="http://schemas.microsoft.com/office/drawing/2014/main" id="{6810929E-E709-433C-8CF7-AE75270C2E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12" y="1910686"/>
            <a:ext cx="2914934" cy="2914934"/>
          </a:xfrm>
          <a:prstGeom prst="rect">
            <a:avLst/>
          </a:prstGeom>
        </p:spPr>
      </p:pic>
      <p:pic>
        <p:nvPicPr>
          <p:cNvPr id="14" name="Obrázek 13" descr="Obsah obrázku obloha, exteriér, budova, den&#10;&#10;Popis byl vytvořen automaticky">
            <a:extLst>
              <a:ext uri="{FF2B5EF4-FFF2-40B4-BE49-F238E27FC236}">
                <a16:creationId xmlns:a16="http://schemas.microsoft.com/office/drawing/2014/main" id="{6F8A867D-9D9E-4C43-A064-D64779BD2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305" y="1910686"/>
            <a:ext cx="2914934" cy="2914934"/>
          </a:xfrm>
          <a:prstGeom prst="rect">
            <a:avLst/>
          </a:prstGeom>
        </p:spPr>
      </p:pic>
      <p:pic>
        <p:nvPicPr>
          <p:cNvPr id="15" name="Obrázek 14" descr="Obsah obrázku obloha, exteriér, budova, den&#10;&#10;Popis byl vytvořen automaticky">
            <a:extLst>
              <a:ext uri="{FF2B5EF4-FFF2-40B4-BE49-F238E27FC236}">
                <a16:creationId xmlns:a16="http://schemas.microsoft.com/office/drawing/2014/main" id="{6265DF84-8784-48F1-8ADE-BEC54D937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798" y="1910686"/>
            <a:ext cx="2914934" cy="2914934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AE03809C-BB27-4D98-B212-88F18A37C3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12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ulka 27">
            <a:extLst>
              <a:ext uri="{FF2B5EF4-FFF2-40B4-BE49-F238E27FC236}">
                <a16:creationId xmlns:a16="http://schemas.microsoft.com/office/drawing/2014/main" id="{8964E7DA-9683-574C-84B3-849AECBE4A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48218"/>
              </p:ext>
            </p:extLst>
          </p:nvPr>
        </p:nvGraphicFramePr>
        <p:xfrm>
          <a:off x="803825" y="2423608"/>
          <a:ext cx="7487505" cy="252653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1400541">
                  <a:extLst>
                    <a:ext uri="{9D8B030D-6E8A-4147-A177-3AD203B41FA5}">
                      <a16:colId xmlns:a16="http://schemas.microsoft.com/office/drawing/2014/main" val="2308224227"/>
                    </a:ext>
                  </a:extLst>
                </a:gridCol>
                <a:gridCol w="1521741">
                  <a:extLst>
                    <a:ext uri="{9D8B030D-6E8A-4147-A177-3AD203B41FA5}">
                      <a16:colId xmlns:a16="http://schemas.microsoft.com/office/drawing/2014/main" val="760682009"/>
                    </a:ext>
                  </a:extLst>
                </a:gridCol>
                <a:gridCol w="1521741">
                  <a:extLst>
                    <a:ext uri="{9D8B030D-6E8A-4147-A177-3AD203B41FA5}">
                      <a16:colId xmlns:a16="http://schemas.microsoft.com/office/drawing/2014/main" val="2251927577"/>
                    </a:ext>
                  </a:extLst>
                </a:gridCol>
                <a:gridCol w="1521741">
                  <a:extLst>
                    <a:ext uri="{9D8B030D-6E8A-4147-A177-3AD203B41FA5}">
                      <a16:colId xmlns:a16="http://schemas.microsoft.com/office/drawing/2014/main" val="1529310099"/>
                    </a:ext>
                  </a:extLst>
                </a:gridCol>
                <a:gridCol w="1521741">
                  <a:extLst>
                    <a:ext uri="{9D8B030D-6E8A-4147-A177-3AD203B41FA5}">
                      <a16:colId xmlns:a16="http://schemas.microsoft.com/office/drawing/2014/main" val="3484430000"/>
                    </a:ext>
                  </a:extLst>
                </a:gridCol>
              </a:tblGrid>
              <a:tr h="557546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i="0" u="none" strike="noStrike" dirty="0" err="1">
                          <a:solidFill>
                            <a:srgbClr val="AB945F"/>
                          </a:solidFill>
                          <a:effectLst/>
                          <a:latin typeface="Montserrat" panose="00000500000000000000" pitchFamily="2" charset="-18"/>
                        </a:rPr>
                        <a:t>xxx</a:t>
                      </a:r>
                      <a:endParaRPr lang="cs-CZ" sz="1100" b="1" i="0" u="none" strike="noStrike" dirty="0">
                        <a:solidFill>
                          <a:srgbClr val="AB945F"/>
                        </a:solidFill>
                        <a:effectLst/>
                        <a:latin typeface="Montserrat" panose="00000500000000000000" pitchFamily="2" charset="-18"/>
                      </a:endParaRPr>
                    </a:p>
                  </a:txBody>
                  <a:tcPr marL="180000" marR="180000" marT="47625" marB="47625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D8C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i="0" u="none" strike="noStrike" dirty="0" err="1">
                          <a:solidFill>
                            <a:srgbClr val="AB945F"/>
                          </a:solidFill>
                          <a:effectLst/>
                          <a:latin typeface="Montserrat" panose="00000500000000000000" pitchFamily="2" charset="-18"/>
                        </a:rPr>
                        <a:t>xxx</a:t>
                      </a:r>
                      <a:endParaRPr lang="cs-CZ" sz="1100" b="1" i="0" u="none" strike="noStrike" dirty="0">
                        <a:solidFill>
                          <a:srgbClr val="AB945F"/>
                        </a:solidFill>
                        <a:effectLst/>
                        <a:latin typeface="Montserrat" panose="00000500000000000000" pitchFamily="2" charset="-18"/>
                      </a:endParaRPr>
                    </a:p>
                  </a:txBody>
                  <a:tcPr marL="180000" marR="180000" marT="47625" marB="47625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D8C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i="0" u="none" strike="noStrike" dirty="0" err="1">
                          <a:solidFill>
                            <a:srgbClr val="AB945F"/>
                          </a:solidFill>
                          <a:effectLst/>
                          <a:latin typeface="Montserrat" panose="00000500000000000000" pitchFamily="2" charset="-18"/>
                        </a:rPr>
                        <a:t>xxx</a:t>
                      </a:r>
                      <a:endParaRPr lang="cs-CZ" sz="1100" b="1" i="0" u="none" strike="noStrike" dirty="0">
                        <a:solidFill>
                          <a:srgbClr val="AB945F"/>
                        </a:solidFill>
                        <a:effectLst/>
                        <a:latin typeface="Montserrat" panose="00000500000000000000" pitchFamily="2" charset="-18"/>
                      </a:endParaRPr>
                    </a:p>
                  </a:txBody>
                  <a:tcPr marL="180000" marR="180000" marT="47625" marB="47625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D8C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i="0" u="none" strike="noStrike" dirty="0" err="1">
                          <a:solidFill>
                            <a:srgbClr val="AB945F"/>
                          </a:solidFill>
                          <a:effectLst/>
                          <a:latin typeface="Montserrat" panose="00000500000000000000" pitchFamily="2" charset="-18"/>
                        </a:rPr>
                        <a:t>xxx</a:t>
                      </a:r>
                      <a:endParaRPr lang="cs-CZ" sz="1100" b="1" i="0" u="none" strike="noStrike" dirty="0">
                        <a:solidFill>
                          <a:srgbClr val="AB945F"/>
                        </a:solidFill>
                        <a:effectLst/>
                        <a:latin typeface="Montserrat" panose="00000500000000000000" pitchFamily="2" charset="-18"/>
                      </a:endParaRPr>
                    </a:p>
                  </a:txBody>
                  <a:tcPr marL="180000" marR="180000" marT="47625" marB="47625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D8C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i="0" u="none" strike="noStrike" dirty="0" err="1">
                          <a:solidFill>
                            <a:srgbClr val="AB945F"/>
                          </a:solidFill>
                          <a:effectLst/>
                          <a:latin typeface="Montserrat" panose="00000500000000000000" pitchFamily="2" charset="-18"/>
                        </a:rPr>
                        <a:t>xxx</a:t>
                      </a:r>
                      <a:endParaRPr lang="cs-CZ" sz="1100" b="1" i="0" u="none" strike="noStrike" dirty="0">
                        <a:solidFill>
                          <a:srgbClr val="AB945F"/>
                        </a:solidFill>
                        <a:effectLst/>
                        <a:latin typeface="Montserrat" panose="00000500000000000000" pitchFamily="2" charset="-18"/>
                      </a:endParaRPr>
                    </a:p>
                  </a:txBody>
                  <a:tcPr marL="180000" marR="180000" marT="47625" marB="47625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D8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88023"/>
                  </a:ext>
                </a:extLst>
              </a:tr>
              <a:tr h="492248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kern="1200" dirty="0" err="1">
                          <a:solidFill>
                            <a:srgbClr val="AB945F"/>
                          </a:solidFill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lang="cs-CZ" sz="1100" kern="1200" dirty="0">
                        <a:solidFill>
                          <a:srgbClr val="AB945F"/>
                        </a:solidFill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037395"/>
                  </a:ext>
                </a:extLst>
              </a:tr>
              <a:tr h="4922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401135"/>
                  </a:ext>
                </a:extLst>
              </a:tr>
              <a:tr h="4922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682697"/>
                  </a:ext>
                </a:extLst>
              </a:tr>
              <a:tr h="4922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722395"/>
                  </a:ext>
                </a:extLst>
              </a:tr>
            </a:tbl>
          </a:graphicData>
        </a:graphic>
      </p:graphicFrame>
      <p:sp>
        <p:nvSpPr>
          <p:cNvPr id="8" name="Nadpis 1">
            <a:extLst>
              <a:ext uri="{FF2B5EF4-FFF2-40B4-BE49-F238E27FC236}">
                <a16:creationId xmlns:a16="http://schemas.microsoft.com/office/drawing/2014/main" id="{2F6578AA-0860-44B7-9976-0CC77ADD8B1D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6DFC77C0-624B-41D4-A010-69EE1D56F872}"/>
              </a:ext>
            </a:extLst>
          </p:cNvPr>
          <p:cNvSpPr/>
          <p:nvPr/>
        </p:nvSpPr>
        <p:spPr>
          <a:xfrm>
            <a:off x="803824" y="1531686"/>
            <a:ext cx="5885733" cy="3693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Podnadpis </a:t>
            </a:r>
            <a:r>
              <a:rPr lang="cs-CZ" sz="2400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2400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pic>
        <p:nvPicPr>
          <p:cNvPr id="13" name="Obrázek 12" descr="Obsah obrázku lampa&#10;&#10;Popis byl vytvořen automaticky">
            <a:extLst>
              <a:ext uri="{FF2B5EF4-FFF2-40B4-BE49-F238E27FC236}">
                <a16:creationId xmlns:a16="http://schemas.microsoft.com/office/drawing/2014/main" id="{6849E020-B028-482A-AC1B-FEA88A775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69" y="5743713"/>
            <a:ext cx="1313051" cy="222857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A983681D-ED8A-4C93-A326-2C0F7D9A71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02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2A7EE8-FECC-4CA6-A9D6-593CC87FB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57460"/>
            <a:ext cx="10515600" cy="254308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cs-CZ" sz="4800" b="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2" charset="-18"/>
              </a:rPr>
              <a:t>DÁVÁME</a:t>
            </a:r>
            <a:br>
              <a:rPr lang="cs-CZ" sz="4800" b="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2" charset="-18"/>
              </a:rPr>
            </a:br>
            <a:r>
              <a:rPr lang="cs-CZ" sz="4800" b="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2" charset="-18"/>
              </a:rPr>
              <a:t>PENĚZŮM</a:t>
            </a:r>
            <a:br>
              <a:rPr lang="cs-CZ" sz="4800" b="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2" charset="-18"/>
              </a:rPr>
            </a:br>
            <a:r>
              <a:rPr lang="cs-CZ" sz="4800" b="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2" charset="-18"/>
              </a:rPr>
              <a:t>SMYSL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4DAC946-C4D4-4595-A1D5-4BBD3553A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3380" y="5771597"/>
            <a:ext cx="2010420" cy="57393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cs-CZ" sz="20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2" charset="-18"/>
              </a:rPr>
              <a:t>www.ydc.cz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3CBF30F-002F-4C1F-BCE1-DA0FACF1A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61" y="5777953"/>
            <a:ext cx="2010419" cy="36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09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3">
            <a:extLst>
              <a:ext uri="{FF2B5EF4-FFF2-40B4-BE49-F238E27FC236}">
                <a16:creationId xmlns:a16="http://schemas.microsoft.com/office/drawing/2014/main" id="{62D724DF-5B20-48A6-AB36-BCC345BAEBB9}"/>
              </a:ext>
            </a:extLst>
          </p:cNvPr>
          <p:cNvSpPr/>
          <p:nvPr/>
        </p:nvSpPr>
        <p:spPr>
          <a:xfrm>
            <a:off x="-48675" y="-1"/>
            <a:ext cx="11588689" cy="6969849"/>
          </a:xfrm>
          <a:custGeom>
            <a:avLst/>
            <a:gdLst>
              <a:gd name="connsiteX0" fmla="*/ 0 w 5042516"/>
              <a:gd name="connsiteY0" fmla="*/ 0 h 6858000"/>
              <a:gd name="connsiteX1" fmla="*/ 5042516 w 5042516"/>
              <a:gd name="connsiteY1" fmla="*/ 0 h 6858000"/>
              <a:gd name="connsiteX2" fmla="*/ 5042516 w 5042516"/>
              <a:gd name="connsiteY2" fmla="*/ 6858000 h 6858000"/>
              <a:gd name="connsiteX3" fmla="*/ 0 w 5042516"/>
              <a:gd name="connsiteY3" fmla="*/ 6858000 h 6858000"/>
              <a:gd name="connsiteX4" fmla="*/ 0 w 5042516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5042516 w 7599285"/>
              <a:gd name="connsiteY2" fmla="*/ 6858000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950563 w 7599285"/>
              <a:gd name="connsiteY2" fmla="*/ 6849122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755255 w 7599285"/>
              <a:gd name="connsiteY2" fmla="*/ 6849122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542190 w 7599285"/>
              <a:gd name="connsiteY2" fmla="*/ 6849122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657600 w 7599285"/>
              <a:gd name="connsiteY2" fmla="*/ 6840244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11344572"/>
              <a:gd name="connsiteY0" fmla="*/ 0 h 6858000"/>
              <a:gd name="connsiteX1" fmla="*/ 11344572 w 11344572"/>
              <a:gd name="connsiteY1" fmla="*/ 0 h 6858000"/>
              <a:gd name="connsiteX2" fmla="*/ 7402887 w 11344572"/>
              <a:gd name="connsiteY2" fmla="*/ 6840244 h 6858000"/>
              <a:gd name="connsiteX3" fmla="*/ 3745287 w 11344572"/>
              <a:gd name="connsiteY3" fmla="*/ 6858000 h 6858000"/>
              <a:gd name="connsiteX4" fmla="*/ 0 w 11344572"/>
              <a:gd name="connsiteY4" fmla="*/ 0 h 6858000"/>
              <a:gd name="connsiteX0" fmla="*/ 13375 w 11357947"/>
              <a:gd name="connsiteY0" fmla="*/ 0 h 6840244"/>
              <a:gd name="connsiteX1" fmla="*/ 11357947 w 11357947"/>
              <a:gd name="connsiteY1" fmla="*/ 0 h 6840244"/>
              <a:gd name="connsiteX2" fmla="*/ 7416262 w 11357947"/>
              <a:gd name="connsiteY2" fmla="*/ 6840244 h 6840244"/>
              <a:gd name="connsiteX3" fmla="*/ 0 w 11357947"/>
              <a:gd name="connsiteY3" fmla="*/ 6837910 h 6840244"/>
              <a:gd name="connsiteX4" fmla="*/ 13375 w 11357947"/>
              <a:gd name="connsiteY4" fmla="*/ 0 h 684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7947" h="6840244">
                <a:moveTo>
                  <a:pt x="13375" y="0"/>
                </a:moveTo>
                <a:lnTo>
                  <a:pt x="11357947" y="0"/>
                </a:lnTo>
                <a:lnTo>
                  <a:pt x="7416262" y="6840244"/>
                </a:lnTo>
                <a:lnTo>
                  <a:pt x="0" y="6837910"/>
                </a:lnTo>
                <a:cubicBezTo>
                  <a:pt x="4458" y="4558607"/>
                  <a:pt x="8917" y="2279303"/>
                  <a:pt x="13375" y="0"/>
                </a:cubicBezTo>
                <a:close/>
              </a:path>
            </a:pathLst>
          </a:custGeom>
          <a:solidFill>
            <a:srgbClr val="AB9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6E21E5B-4713-4E8C-A477-AFFA822B3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49940"/>
            <a:ext cx="1443790" cy="138310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cs-CZ" sz="3600" kern="0" cap="all" dirty="0">
                <a:solidFill>
                  <a:schemeClr val="bg1"/>
                </a:solidFill>
                <a:latin typeface="Montserrat" panose="00000500000000000000" pitchFamily="2" charset="-18"/>
              </a:rPr>
              <a:t>Jak</a:t>
            </a:r>
            <a:br>
              <a:rPr lang="cs-CZ" sz="3600" kern="0" cap="all" dirty="0">
                <a:solidFill>
                  <a:schemeClr val="bg1"/>
                </a:solidFill>
                <a:latin typeface="Montserrat" panose="00000500000000000000" pitchFamily="2" charset="-18"/>
              </a:rPr>
            </a:br>
            <a:r>
              <a:rPr lang="cs-CZ" sz="3600" kern="0" cap="all" dirty="0">
                <a:solidFill>
                  <a:schemeClr val="bg1"/>
                </a:solidFill>
                <a:latin typeface="Montserrat" panose="00000500000000000000" pitchFamily="2" charset="-18"/>
              </a:rPr>
              <a:t>šel</a:t>
            </a:r>
            <a:br>
              <a:rPr lang="cs-CZ" sz="3600" kern="0" cap="all" dirty="0">
                <a:solidFill>
                  <a:schemeClr val="bg1"/>
                </a:solidFill>
                <a:latin typeface="Montserrat" panose="00000500000000000000" pitchFamily="2" charset="-18"/>
              </a:rPr>
            </a:br>
            <a:r>
              <a:rPr lang="cs-CZ" sz="3600" kern="0" cap="all" dirty="0">
                <a:solidFill>
                  <a:schemeClr val="bg1"/>
                </a:solidFill>
                <a:latin typeface="Montserrat" panose="00000500000000000000" pitchFamily="2" charset="-18"/>
              </a:rPr>
              <a:t>čas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96FDA2E-4933-4181-929D-90EC7E30E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4992" y="2078451"/>
            <a:ext cx="4953000" cy="16033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200" b="1" dirty="0">
                <a:solidFill>
                  <a:schemeClr val="bg1"/>
                </a:solidFill>
                <a:latin typeface="Montserrat" panose="00000500000000000000" pitchFamily="2" charset="-18"/>
              </a:rPr>
              <a:t>          2013</a:t>
            </a:r>
            <a:br>
              <a:rPr lang="cs-CZ" sz="1200" dirty="0">
                <a:solidFill>
                  <a:schemeClr val="bg1"/>
                </a:solidFill>
                <a:latin typeface="Montserrat" panose="00000500000000000000" pitchFamily="2" charset="-18"/>
              </a:rPr>
            </a:br>
            <a:r>
              <a:rPr lang="cs-CZ" sz="1200" dirty="0">
                <a:solidFill>
                  <a:schemeClr val="bg1"/>
                </a:solidFill>
                <a:latin typeface="Montserrat" panose="00000500000000000000" pitchFamily="2" charset="-18"/>
              </a:rPr>
              <a:t>       Dnešní management finanční divize odchází z nadnárodní</a:t>
            </a:r>
            <a:br>
              <a:rPr lang="cs-CZ" sz="1200" dirty="0">
                <a:solidFill>
                  <a:schemeClr val="bg1"/>
                </a:solidFill>
                <a:latin typeface="Montserrat" panose="00000500000000000000" pitchFamily="2" charset="-18"/>
              </a:rPr>
            </a:br>
            <a:r>
              <a:rPr lang="cs-CZ" sz="1200" dirty="0">
                <a:solidFill>
                  <a:schemeClr val="bg1"/>
                </a:solidFill>
                <a:latin typeface="Montserrat" panose="00000500000000000000" pitchFamily="2" charset="-18"/>
              </a:rPr>
              <a:t>    společnosti a vytváří vlastní firmu pro správu majetku klientů z řad privátní, korporátní i institucionální sféry.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BF09A71-549F-411F-96D9-A14D869992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80728" y="5880935"/>
            <a:ext cx="1908092" cy="347273"/>
          </a:xfrm>
          <a:prstGeom prst="rect">
            <a:avLst/>
          </a:prstGeom>
        </p:spPr>
      </p:pic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DCE18AC8-580C-4C12-BCCF-BF8CB88E5423}"/>
              </a:ext>
            </a:extLst>
          </p:cNvPr>
          <p:cNvSpPr txBox="1">
            <a:spLocks/>
          </p:cNvSpPr>
          <p:nvPr/>
        </p:nvSpPr>
        <p:spPr>
          <a:xfrm>
            <a:off x="4223105" y="1071433"/>
            <a:ext cx="4953000" cy="1164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   1995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Naši specialisté (Advokátní Kancelář </a:t>
            </a:r>
            <a:r>
              <a:rPr kumimoji="0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Economy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) působí na trhu od roku 1995 a mají za sebou desítky úspěšných projektů.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FE65AD28-9A78-4C0E-B162-5D188C399D5E}"/>
              </a:ext>
            </a:extLst>
          </p:cNvPr>
          <p:cNvSpPr txBox="1">
            <a:spLocks/>
          </p:cNvSpPr>
          <p:nvPr/>
        </p:nvSpPr>
        <p:spPr>
          <a:xfrm>
            <a:off x="3014214" y="3426903"/>
            <a:ext cx="5264021" cy="12376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    2019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    Vybrané společnosti, zejména lidský kapitál a zkušenosti v nich, 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se spojily v jeden propojený a synergicky doplňující se celek – 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YD </a:t>
            </a:r>
            <a:r>
              <a:rPr kumimoji="0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CapitaI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a.s. 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D577BCE6-70EB-432B-A06C-32F3F3286E7E}"/>
              </a:ext>
            </a:extLst>
          </p:cNvPr>
          <p:cNvSpPr txBox="1">
            <a:spLocks/>
          </p:cNvSpPr>
          <p:nvPr/>
        </p:nvSpPr>
        <p:spPr>
          <a:xfrm>
            <a:off x="2468439" y="4575054"/>
            <a:ext cx="4953000" cy="1164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   2020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Přicházíme s vlastními investičními instrumenty. </a:t>
            </a: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1C481EA2-2075-4C7C-8FC9-B2053E078D7B}"/>
              </a:ext>
            </a:extLst>
          </p:cNvPr>
          <p:cNvSpPr txBox="1">
            <a:spLocks/>
          </p:cNvSpPr>
          <p:nvPr/>
        </p:nvSpPr>
        <p:spPr>
          <a:xfrm>
            <a:off x="2072199" y="5310488"/>
            <a:ext cx="4953000" cy="1164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   2021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18"/>
                <a:ea typeface="+mn-ea"/>
                <a:cs typeface="+mn-cs"/>
              </a:rPr>
              <a:t>    Budujeme hodnoty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D3D51200-D878-4EE1-8A3E-988758AB9C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97745" y="5078779"/>
            <a:ext cx="2157633" cy="3662039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4151DF9F-BF5B-49E4-9CDE-926FDDA6D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9888" y="-2057834"/>
            <a:ext cx="2157633" cy="3662039"/>
          </a:xfrm>
          <a:prstGeom prst="rect">
            <a:avLst/>
          </a:prstGeom>
        </p:spPr>
      </p:pic>
      <p:pic>
        <p:nvPicPr>
          <p:cNvPr id="15" name="Obrázek 14" descr="Obsah obrázku vysoký&#10;&#10;Popis byl vytvořen automaticky">
            <a:extLst>
              <a:ext uri="{FF2B5EF4-FFF2-40B4-BE49-F238E27FC236}">
                <a16:creationId xmlns:a16="http://schemas.microsoft.com/office/drawing/2014/main" id="{DD16968F-CEDC-4A53-82F9-E9341C4F7F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728" y="-99062"/>
            <a:ext cx="2227659" cy="378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1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7CB385FF-9819-4141-83E0-D8B86EF3D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4325" y="-3812"/>
            <a:ext cx="10283786" cy="685800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D1DFB04E-ABCE-4519-90C5-F1B535B48976}"/>
              </a:ext>
            </a:extLst>
          </p:cNvPr>
          <p:cNvSpPr/>
          <p:nvPr/>
        </p:nvSpPr>
        <p:spPr>
          <a:xfrm>
            <a:off x="-8218" y="-108155"/>
            <a:ext cx="10754436" cy="7155977"/>
          </a:xfrm>
          <a:custGeom>
            <a:avLst/>
            <a:gdLst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9594376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6721522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6095652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834301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456028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614216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614216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10371409"/>
              <a:gd name="connsiteY0" fmla="*/ 0 h 6858000"/>
              <a:gd name="connsiteX1" fmla="*/ 10371409 w 10371409"/>
              <a:gd name="connsiteY1" fmla="*/ 0 h 6858000"/>
              <a:gd name="connsiteX2" fmla="*/ 6391249 w 10371409"/>
              <a:gd name="connsiteY2" fmla="*/ 6851176 h 6858000"/>
              <a:gd name="connsiteX3" fmla="*/ 777033 w 10371409"/>
              <a:gd name="connsiteY3" fmla="*/ 6858000 h 6858000"/>
              <a:gd name="connsiteX4" fmla="*/ 0 w 10371409"/>
              <a:gd name="connsiteY4" fmla="*/ 0 h 6858000"/>
              <a:gd name="connsiteX0" fmla="*/ 6585 w 10377994"/>
              <a:gd name="connsiteY0" fmla="*/ 0 h 6851467"/>
              <a:gd name="connsiteX1" fmla="*/ 10377994 w 10377994"/>
              <a:gd name="connsiteY1" fmla="*/ 0 h 6851467"/>
              <a:gd name="connsiteX2" fmla="*/ 6397834 w 10377994"/>
              <a:gd name="connsiteY2" fmla="*/ 6851176 h 6851467"/>
              <a:gd name="connsiteX3" fmla="*/ 0 w 10377994"/>
              <a:gd name="connsiteY3" fmla="*/ 6851467 h 6851467"/>
              <a:gd name="connsiteX4" fmla="*/ 6585 w 10377994"/>
              <a:gd name="connsiteY4" fmla="*/ 0 h 685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7994" h="6851467">
                <a:moveTo>
                  <a:pt x="6585" y="0"/>
                </a:moveTo>
                <a:lnTo>
                  <a:pt x="10377994" y="0"/>
                </a:lnTo>
                <a:lnTo>
                  <a:pt x="6397834" y="6851176"/>
                </a:lnTo>
                <a:lnTo>
                  <a:pt x="0" y="6851467"/>
                </a:lnTo>
                <a:lnTo>
                  <a:pt x="6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a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707DEDF-434F-44C5-9488-3B007D044316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41B5E96C-0D5B-4C9C-99D9-94FBE1EB60ED}"/>
              </a:ext>
            </a:extLst>
          </p:cNvPr>
          <p:cNvSpPr/>
          <p:nvPr/>
        </p:nvSpPr>
        <p:spPr>
          <a:xfrm>
            <a:off x="803824" y="1531686"/>
            <a:ext cx="5885733" cy="3693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Podnadpis </a:t>
            </a:r>
            <a:r>
              <a:rPr lang="cs-CZ" sz="2400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 s malou fotkou</a:t>
            </a:r>
          </a:p>
        </p:txBody>
      </p:sp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E792CF18-8BA1-4049-94CC-7737BDB1CB3B}"/>
              </a:ext>
            </a:extLst>
          </p:cNvPr>
          <p:cNvSpPr txBox="1">
            <a:spLocks/>
          </p:cNvSpPr>
          <p:nvPr/>
        </p:nvSpPr>
        <p:spPr>
          <a:xfrm>
            <a:off x="803824" y="2484139"/>
            <a:ext cx="5757500" cy="22342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Maecenas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lorem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Class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aptent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taciti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sociosqu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litora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torquent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per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conubia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nostra, per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inceptos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hymenaeos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Nulla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pulvinar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eleifend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sem.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Pellentesque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arcu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Cras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pede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libero,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dapibus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nec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pretium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sit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amet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tempor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Et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harum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quidem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rerum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facilis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est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et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expedita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distinctio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enim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erat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vestibulum vel,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aliquam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posuere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velit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Proin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pede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metus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vulputate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nec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fermentum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fringilla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vehicula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vitae,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rhoncus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Nulla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non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arcu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lacinia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faucibus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fringilla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Vestibulum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fermentum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tortor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mi. </a:t>
            </a:r>
            <a:endParaRPr lang="cs-CZ" sz="1800" dirty="0">
              <a:solidFill>
                <a:srgbClr val="002624"/>
              </a:solidFill>
              <a:latin typeface="Montserrat Light" panose="00000400000000000000" pitchFamily="2" charset="-18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3A2027E-093E-42E1-9090-CFEE13BD4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4688" y="-108155"/>
            <a:ext cx="2081807" cy="353334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01AB1E8-1C49-497F-B9C2-7D1A7BF73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8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7CB385FF-9819-4141-83E0-D8B86EF3D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0319" y="-3812"/>
            <a:ext cx="10012680" cy="685800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D1DFB04E-ABCE-4519-90C5-F1B535B48976}"/>
              </a:ext>
            </a:extLst>
          </p:cNvPr>
          <p:cNvSpPr/>
          <p:nvPr/>
        </p:nvSpPr>
        <p:spPr>
          <a:xfrm>
            <a:off x="-8218" y="-108155"/>
            <a:ext cx="10754436" cy="7155977"/>
          </a:xfrm>
          <a:custGeom>
            <a:avLst/>
            <a:gdLst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9594376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6721522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6095652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834301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456028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614216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614216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10371409"/>
              <a:gd name="connsiteY0" fmla="*/ 0 h 6858000"/>
              <a:gd name="connsiteX1" fmla="*/ 10371409 w 10371409"/>
              <a:gd name="connsiteY1" fmla="*/ 0 h 6858000"/>
              <a:gd name="connsiteX2" fmla="*/ 6391249 w 10371409"/>
              <a:gd name="connsiteY2" fmla="*/ 6851176 h 6858000"/>
              <a:gd name="connsiteX3" fmla="*/ 777033 w 10371409"/>
              <a:gd name="connsiteY3" fmla="*/ 6858000 h 6858000"/>
              <a:gd name="connsiteX4" fmla="*/ 0 w 10371409"/>
              <a:gd name="connsiteY4" fmla="*/ 0 h 6858000"/>
              <a:gd name="connsiteX0" fmla="*/ 6585 w 10377994"/>
              <a:gd name="connsiteY0" fmla="*/ 0 h 6851467"/>
              <a:gd name="connsiteX1" fmla="*/ 10377994 w 10377994"/>
              <a:gd name="connsiteY1" fmla="*/ 0 h 6851467"/>
              <a:gd name="connsiteX2" fmla="*/ 6397834 w 10377994"/>
              <a:gd name="connsiteY2" fmla="*/ 6851176 h 6851467"/>
              <a:gd name="connsiteX3" fmla="*/ 0 w 10377994"/>
              <a:gd name="connsiteY3" fmla="*/ 6851467 h 6851467"/>
              <a:gd name="connsiteX4" fmla="*/ 6585 w 10377994"/>
              <a:gd name="connsiteY4" fmla="*/ 0 h 685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7994" h="6851467">
                <a:moveTo>
                  <a:pt x="6585" y="0"/>
                </a:moveTo>
                <a:lnTo>
                  <a:pt x="10377994" y="0"/>
                </a:lnTo>
                <a:lnTo>
                  <a:pt x="6397834" y="6851176"/>
                </a:lnTo>
                <a:lnTo>
                  <a:pt x="0" y="6851467"/>
                </a:lnTo>
                <a:lnTo>
                  <a:pt x="6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a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3A2027E-093E-42E1-9090-CFEE13BD4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4688" y="-108155"/>
            <a:ext cx="2081807" cy="353334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01AB1E8-1C49-497F-B9C2-7D1A7BF73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E7E3DE0D-5027-4C41-AFA9-C3399E6C40D7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7D95E21F-9460-4C0C-A302-B1D6CFBAB0F6}"/>
              </a:ext>
            </a:extLst>
          </p:cNvPr>
          <p:cNvSpPr/>
          <p:nvPr/>
        </p:nvSpPr>
        <p:spPr>
          <a:xfrm>
            <a:off x="803824" y="1531686"/>
            <a:ext cx="5885733" cy="3693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Podnadpis </a:t>
            </a:r>
            <a:r>
              <a:rPr lang="cs-CZ" sz="2400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 s malou fotkou</a:t>
            </a:r>
          </a:p>
        </p:txBody>
      </p:sp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ACEDBD51-D1D1-4AD3-BAC8-B318FD423582}"/>
              </a:ext>
            </a:extLst>
          </p:cNvPr>
          <p:cNvSpPr txBox="1">
            <a:spLocks/>
          </p:cNvSpPr>
          <p:nvPr/>
        </p:nvSpPr>
        <p:spPr>
          <a:xfrm>
            <a:off x="803824" y="2484140"/>
            <a:ext cx="5757500" cy="147371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Maecenas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lorem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Class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aptent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taciti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sociosqu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litora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torquent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per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conubia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nostra, per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inceptos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hymenaeos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Nulla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pulvinar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eleifend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sem.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Pellentesque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arcu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Cras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pede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libero,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dapibus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nec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pretium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sit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amet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tempor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Et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harum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quidem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rerum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facilis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est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et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expedita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distinctio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endParaRPr lang="cs-CZ" sz="1800" dirty="0">
              <a:solidFill>
                <a:srgbClr val="002624"/>
              </a:solidFill>
              <a:latin typeface="Montserrat Light" panose="00000400000000000000" pitchFamily="2" charset="-18"/>
            </a:endParaRPr>
          </a:p>
        </p:txBody>
      </p:sp>
      <p:graphicFrame>
        <p:nvGraphicFramePr>
          <p:cNvPr id="14" name="Tabulka 27">
            <a:extLst>
              <a:ext uri="{FF2B5EF4-FFF2-40B4-BE49-F238E27FC236}">
                <a16:creationId xmlns:a16="http://schemas.microsoft.com/office/drawing/2014/main" id="{8EAE12B9-8CED-4E8B-A0B5-1A0233C49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190755"/>
              </p:ext>
            </p:extLst>
          </p:nvPr>
        </p:nvGraphicFramePr>
        <p:xfrm>
          <a:off x="803825" y="3945816"/>
          <a:ext cx="5757499" cy="138049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1351648">
                  <a:extLst>
                    <a:ext uri="{9D8B030D-6E8A-4147-A177-3AD203B41FA5}">
                      <a16:colId xmlns:a16="http://schemas.microsoft.com/office/drawing/2014/main" val="2308224227"/>
                    </a:ext>
                  </a:extLst>
                </a:gridCol>
                <a:gridCol w="1468617">
                  <a:extLst>
                    <a:ext uri="{9D8B030D-6E8A-4147-A177-3AD203B41FA5}">
                      <a16:colId xmlns:a16="http://schemas.microsoft.com/office/drawing/2014/main" val="760682009"/>
                    </a:ext>
                  </a:extLst>
                </a:gridCol>
                <a:gridCol w="1468617">
                  <a:extLst>
                    <a:ext uri="{9D8B030D-6E8A-4147-A177-3AD203B41FA5}">
                      <a16:colId xmlns:a16="http://schemas.microsoft.com/office/drawing/2014/main" val="2251927577"/>
                    </a:ext>
                  </a:extLst>
                </a:gridCol>
                <a:gridCol w="1468617">
                  <a:extLst>
                    <a:ext uri="{9D8B030D-6E8A-4147-A177-3AD203B41FA5}">
                      <a16:colId xmlns:a16="http://schemas.microsoft.com/office/drawing/2014/main" val="1529310099"/>
                    </a:ext>
                  </a:extLst>
                </a:gridCol>
              </a:tblGrid>
              <a:tr h="3382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037395"/>
                  </a:ext>
                </a:extLst>
              </a:tr>
              <a:tr h="33824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401135"/>
                  </a:ext>
                </a:extLst>
              </a:tr>
              <a:tr h="33824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682697"/>
                  </a:ext>
                </a:extLst>
              </a:tr>
              <a:tr h="33824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AB945F"/>
                          </a:solidFill>
                          <a:effectLst/>
                          <a:uLnTx/>
                          <a:uFillTx/>
                          <a:latin typeface="Montserrat" panose="00000500000000000000" pitchFamily="2" charset="-18"/>
                          <a:ea typeface="+mn-ea"/>
                          <a:cs typeface="+mn-cs"/>
                        </a:rPr>
                        <a:t>xxx</a:t>
                      </a:r>
                      <a:endParaRPr kumimoji="0" lang="cs-CZ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B945F"/>
                        </a:solidFill>
                        <a:effectLst/>
                        <a:uLnTx/>
                        <a:uFillTx/>
                        <a:latin typeface="Montserrat" panose="00000500000000000000" pitchFamily="2" charset="-18"/>
                        <a:ea typeface="+mn-ea"/>
                        <a:cs typeface="+mn-cs"/>
                      </a:endParaRPr>
                    </a:p>
                  </a:txBody>
                  <a:tcPr marL="180000" marR="180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75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722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121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66CB85BA-A16C-45F5-A215-0B6322D96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9613" y="0"/>
            <a:ext cx="10293123" cy="6856926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D1DFB04E-ABCE-4519-90C5-F1B535B48976}"/>
              </a:ext>
            </a:extLst>
          </p:cNvPr>
          <p:cNvSpPr/>
          <p:nvPr/>
        </p:nvSpPr>
        <p:spPr>
          <a:xfrm>
            <a:off x="0" y="-108155"/>
            <a:ext cx="8299252" cy="7155977"/>
          </a:xfrm>
          <a:custGeom>
            <a:avLst/>
            <a:gdLst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9594376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6721522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6095652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834301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456028 w 9594376"/>
              <a:gd name="connsiteY2" fmla="*/ 6858000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614216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9594376"/>
              <a:gd name="connsiteY0" fmla="*/ 0 h 6858000"/>
              <a:gd name="connsiteX1" fmla="*/ 9594376 w 9594376"/>
              <a:gd name="connsiteY1" fmla="*/ 0 h 6858000"/>
              <a:gd name="connsiteX2" fmla="*/ 5614216 w 9594376"/>
              <a:gd name="connsiteY2" fmla="*/ 6851176 h 6858000"/>
              <a:gd name="connsiteX3" fmla="*/ 0 w 9594376"/>
              <a:gd name="connsiteY3" fmla="*/ 6858000 h 6858000"/>
              <a:gd name="connsiteX4" fmla="*/ 0 w 9594376"/>
              <a:gd name="connsiteY4" fmla="*/ 0 h 6858000"/>
              <a:gd name="connsiteX0" fmla="*/ 0 w 10371409"/>
              <a:gd name="connsiteY0" fmla="*/ 0 h 6858000"/>
              <a:gd name="connsiteX1" fmla="*/ 10371409 w 10371409"/>
              <a:gd name="connsiteY1" fmla="*/ 0 h 6858000"/>
              <a:gd name="connsiteX2" fmla="*/ 6391249 w 10371409"/>
              <a:gd name="connsiteY2" fmla="*/ 6851176 h 6858000"/>
              <a:gd name="connsiteX3" fmla="*/ 777033 w 10371409"/>
              <a:gd name="connsiteY3" fmla="*/ 6858000 h 6858000"/>
              <a:gd name="connsiteX4" fmla="*/ 0 w 10371409"/>
              <a:gd name="connsiteY4" fmla="*/ 0 h 6858000"/>
              <a:gd name="connsiteX0" fmla="*/ 6585 w 10377994"/>
              <a:gd name="connsiteY0" fmla="*/ 0 h 6851467"/>
              <a:gd name="connsiteX1" fmla="*/ 10377994 w 10377994"/>
              <a:gd name="connsiteY1" fmla="*/ 0 h 6851467"/>
              <a:gd name="connsiteX2" fmla="*/ 6397834 w 10377994"/>
              <a:gd name="connsiteY2" fmla="*/ 6851176 h 6851467"/>
              <a:gd name="connsiteX3" fmla="*/ 0 w 10377994"/>
              <a:gd name="connsiteY3" fmla="*/ 6851467 h 6851467"/>
              <a:gd name="connsiteX4" fmla="*/ 6585 w 10377994"/>
              <a:gd name="connsiteY4" fmla="*/ 0 h 6851467"/>
              <a:gd name="connsiteX0" fmla="*/ 1672596 w 10377994"/>
              <a:gd name="connsiteY0" fmla="*/ 0 h 6851467"/>
              <a:gd name="connsiteX1" fmla="*/ 10377994 w 10377994"/>
              <a:gd name="connsiteY1" fmla="*/ 0 h 6851467"/>
              <a:gd name="connsiteX2" fmla="*/ 6397834 w 10377994"/>
              <a:gd name="connsiteY2" fmla="*/ 6851176 h 6851467"/>
              <a:gd name="connsiteX3" fmla="*/ 0 w 10377994"/>
              <a:gd name="connsiteY3" fmla="*/ 6851467 h 6851467"/>
              <a:gd name="connsiteX4" fmla="*/ 1672596 w 10377994"/>
              <a:gd name="connsiteY4" fmla="*/ 0 h 6851467"/>
              <a:gd name="connsiteX0" fmla="*/ 19756 w 8725154"/>
              <a:gd name="connsiteY0" fmla="*/ 0 h 6851467"/>
              <a:gd name="connsiteX1" fmla="*/ 8725154 w 8725154"/>
              <a:gd name="connsiteY1" fmla="*/ 0 h 6851467"/>
              <a:gd name="connsiteX2" fmla="*/ 4744994 w 8725154"/>
              <a:gd name="connsiteY2" fmla="*/ 6851176 h 6851467"/>
              <a:gd name="connsiteX3" fmla="*/ 0 w 8725154"/>
              <a:gd name="connsiteY3" fmla="*/ 6851467 h 6851467"/>
              <a:gd name="connsiteX4" fmla="*/ 19756 w 8725154"/>
              <a:gd name="connsiteY4" fmla="*/ 0 h 6851467"/>
              <a:gd name="connsiteX0" fmla="*/ 717768 w 8725154"/>
              <a:gd name="connsiteY0" fmla="*/ 0 h 6851467"/>
              <a:gd name="connsiteX1" fmla="*/ 8725154 w 8725154"/>
              <a:gd name="connsiteY1" fmla="*/ 0 h 6851467"/>
              <a:gd name="connsiteX2" fmla="*/ 4744994 w 8725154"/>
              <a:gd name="connsiteY2" fmla="*/ 6851176 h 6851467"/>
              <a:gd name="connsiteX3" fmla="*/ 0 w 8725154"/>
              <a:gd name="connsiteY3" fmla="*/ 6851467 h 6851467"/>
              <a:gd name="connsiteX4" fmla="*/ 717768 w 8725154"/>
              <a:gd name="connsiteY4" fmla="*/ 0 h 6851467"/>
              <a:gd name="connsiteX0" fmla="*/ 1364 w 8008750"/>
              <a:gd name="connsiteY0" fmla="*/ 0 h 6851467"/>
              <a:gd name="connsiteX1" fmla="*/ 8008750 w 8008750"/>
              <a:gd name="connsiteY1" fmla="*/ 0 h 6851467"/>
              <a:gd name="connsiteX2" fmla="*/ 4028590 w 8008750"/>
              <a:gd name="connsiteY2" fmla="*/ 6851176 h 6851467"/>
              <a:gd name="connsiteX3" fmla="*/ 7949 w 8008750"/>
              <a:gd name="connsiteY3" fmla="*/ 6851467 h 6851467"/>
              <a:gd name="connsiteX4" fmla="*/ 1364 w 8008750"/>
              <a:gd name="connsiteY4" fmla="*/ 0 h 685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08750" h="6851467">
                <a:moveTo>
                  <a:pt x="1364" y="0"/>
                </a:moveTo>
                <a:lnTo>
                  <a:pt x="8008750" y="0"/>
                </a:lnTo>
                <a:lnTo>
                  <a:pt x="4028590" y="6851176"/>
                </a:lnTo>
                <a:lnTo>
                  <a:pt x="7949" y="6851467"/>
                </a:lnTo>
                <a:cubicBezTo>
                  <a:pt x="14534" y="4567645"/>
                  <a:pt x="-5221" y="2283822"/>
                  <a:pt x="1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aa</a:t>
            </a:r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707DEDF-434F-44C5-9488-3B007D044316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41B5E96C-0D5B-4C9C-99D9-94FBE1EB60ED}"/>
              </a:ext>
            </a:extLst>
          </p:cNvPr>
          <p:cNvSpPr/>
          <p:nvPr/>
        </p:nvSpPr>
        <p:spPr>
          <a:xfrm>
            <a:off x="803824" y="1531686"/>
            <a:ext cx="5885733" cy="3693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Podnadpis </a:t>
            </a:r>
            <a:r>
              <a:rPr lang="cs-CZ" sz="2400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r>
              <a:rPr lang="cs-CZ" sz="2400" dirty="0">
                <a:solidFill>
                  <a:srgbClr val="AB945F"/>
                </a:solidFill>
                <a:latin typeface="Montserrat" panose="00000500000000000000" pitchFamily="2" charset="-18"/>
              </a:rPr>
              <a:t> s velkou fotkou</a:t>
            </a:r>
          </a:p>
        </p:txBody>
      </p:sp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E792CF18-8BA1-4049-94CC-7737BDB1CB3B}"/>
              </a:ext>
            </a:extLst>
          </p:cNvPr>
          <p:cNvSpPr txBox="1">
            <a:spLocks/>
          </p:cNvSpPr>
          <p:nvPr/>
        </p:nvSpPr>
        <p:spPr>
          <a:xfrm>
            <a:off x="803824" y="2402960"/>
            <a:ext cx="5757500" cy="22342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Class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aptent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taciti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sociosqu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litora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torquent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per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conubia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b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</a:b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nostra, per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inceptos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hymenaeos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Nulla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pulvinar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sem.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Pellentesque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arcu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Cras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pede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libero,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dapibus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nec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b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</a:b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pretium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sit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amet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tempor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Et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harum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quidem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rerum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facilis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est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et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expedita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b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</a:b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distinctio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b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</a:b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3A2027E-093E-42E1-9090-CFEE13BD4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1389" y="-108155"/>
            <a:ext cx="2081807" cy="353334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473FAC48-58AD-4BF1-B683-AA820993CF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8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CE91C18-1CD1-431C-A4A0-80A504F4F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4120" y="0"/>
            <a:ext cx="10287000" cy="6858000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F272CD57-94A1-4F59-A056-AF7A1F5F9A8B}"/>
              </a:ext>
            </a:extLst>
          </p:cNvPr>
          <p:cNvSpPr/>
          <p:nvPr/>
        </p:nvSpPr>
        <p:spPr>
          <a:xfrm>
            <a:off x="-940775" y="-1"/>
            <a:ext cx="7753668" cy="6987941"/>
          </a:xfrm>
          <a:custGeom>
            <a:avLst/>
            <a:gdLst>
              <a:gd name="connsiteX0" fmla="*/ 0 w 5042516"/>
              <a:gd name="connsiteY0" fmla="*/ 0 h 6858000"/>
              <a:gd name="connsiteX1" fmla="*/ 5042516 w 5042516"/>
              <a:gd name="connsiteY1" fmla="*/ 0 h 6858000"/>
              <a:gd name="connsiteX2" fmla="*/ 5042516 w 5042516"/>
              <a:gd name="connsiteY2" fmla="*/ 6858000 h 6858000"/>
              <a:gd name="connsiteX3" fmla="*/ 0 w 5042516"/>
              <a:gd name="connsiteY3" fmla="*/ 6858000 h 6858000"/>
              <a:gd name="connsiteX4" fmla="*/ 0 w 5042516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5042516 w 7599285"/>
              <a:gd name="connsiteY2" fmla="*/ 6858000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950563 w 7599285"/>
              <a:gd name="connsiteY2" fmla="*/ 6849122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755255 w 7599285"/>
              <a:gd name="connsiteY2" fmla="*/ 6849122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542190 w 7599285"/>
              <a:gd name="connsiteY2" fmla="*/ 6849122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  <a:gd name="connsiteX0" fmla="*/ 0 w 7599285"/>
              <a:gd name="connsiteY0" fmla="*/ 0 h 6858000"/>
              <a:gd name="connsiteX1" fmla="*/ 7599285 w 7599285"/>
              <a:gd name="connsiteY1" fmla="*/ 0 h 6858000"/>
              <a:gd name="connsiteX2" fmla="*/ 3657600 w 7599285"/>
              <a:gd name="connsiteY2" fmla="*/ 6840244 h 6858000"/>
              <a:gd name="connsiteX3" fmla="*/ 0 w 7599285"/>
              <a:gd name="connsiteY3" fmla="*/ 6858000 h 6858000"/>
              <a:gd name="connsiteX4" fmla="*/ 0 w 759928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99285" h="6858000">
                <a:moveTo>
                  <a:pt x="0" y="0"/>
                </a:moveTo>
                <a:lnTo>
                  <a:pt x="7599285" y="0"/>
                </a:lnTo>
                <a:lnTo>
                  <a:pt x="3657600" y="684024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AB9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C4F3C2F6-6A0F-4DC9-89FB-389D0D84F64F}"/>
              </a:ext>
            </a:extLst>
          </p:cNvPr>
          <p:cNvSpPr txBox="1">
            <a:spLocks/>
          </p:cNvSpPr>
          <p:nvPr/>
        </p:nvSpPr>
        <p:spPr>
          <a:xfrm>
            <a:off x="817471" y="1115655"/>
            <a:ext cx="3502917" cy="22342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500"/>
              </a:lnSpc>
              <a:buNone/>
            </a:pP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In sem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justo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,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commodo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ut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,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suscipit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at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,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pharetra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vitae,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orci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. Sed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ut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perspiciatis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unde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omnis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iste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natus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error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sit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voluptatem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accusantium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doloremque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laudantium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,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totam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rem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 </a:t>
            </a:r>
            <a:r>
              <a:rPr lang="cs-CZ" sz="1800" dirty="0" err="1">
                <a:solidFill>
                  <a:schemeClr val="bg1"/>
                </a:solidFill>
                <a:latin typeface="Montserrat" panose="00000500000000000000" pitchFamily="2" charset="-18"/>
              </a:rPr>
              <a:t>aperiam</a:t>
            </a:r>
            <a:r>
              <a:rPr lang="cs-CZ" sz="1800" dirty="0">
                <a:solidFill>
                  <a:schemeClr val="bg1"/>
                </a:solidFill>
                <a:latin typeface="Montserrat" panose="00000500000000000000" pitchFamily="2" charset="-18"/>
              </a:rPr>
              <a:t>.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0447F1B-E5BA-44C8-926F-913EC68C0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62" y="5876691"/>
            <a:ext cx="1467900" cy="26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99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BD08D91F-DCBD-3D4A-9405-AFF927A609BF}"/>
              </a:ext>
            </a:extLst>
          </p:cNvPr>
          <p:cNvSpPr txBox="1">
            <a:spLocks/>
          </p:cNvSpPr>
          <p:nvPr/>
        </p:nvSpPr>
        <p:spPr>
          <a:xfrm>
            <a:off x="838200" y="1776893"/>
            <a:ext cx="8236131" cy="31404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Maecenas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lorem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Class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aptent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taciti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sociosqu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ad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litora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torquent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per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conubia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nostra, per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inceptos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hymenaeos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Nulla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pulvinar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eleifend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sem.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Pellentesque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arcu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Cras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pede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libero,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dapibus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nec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pretium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sit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amet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tempor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Et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harum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quidem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rerum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facilis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est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et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expedita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distinctio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rhoncus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Nulla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non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arcu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lacinia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faucibus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fringilla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Vestibulum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fermentum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tortor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mi. </a:t>
            </a:r>
            <a:endParaRPr lang="cs-CZ" sz="2000" dirty="0">
              <a:solidFill>
                <a:srgbClr val="002624"/>
              </a:solidFill>
              <a:latin typeface="Montserrat Light" panose="00000400000000000000" pitchFamily="2" charset="-18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Proin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pede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metus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vulputate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nec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fermentum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fringilla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vehicula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vitae,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rhoncus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enim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erat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vestibulum vel,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aliquam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posuere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eu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velit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002624"/>
              </a:solidFill>
              <a:effectLst/>
              <a:uLnTx/>
              <a:uFillTx/>
              <a:latin typeface="Montserrat" panose="00000500000000000000" pitchFamily="2" charset="-18"/>
              <a:ea typeface="+mn-ea"/>
              <a:cs typeface="+mn-cs"/>
            </a:endParaRPr>
          </a:p>
        </p:txBody>
      </p:sp>
      <p:pic>
        <p:nvPicPr>
          <p:cNvPr id="5" name="Obrázek 4" descr="Obsah obrázku lampa&#10;&#10;Popis byl vytvořen automaticky">
            <a:extLst>
              <a:ext uri="{FF2B5EF4-FFF2-40B4-BE49-F238E27FC236}">
                <a16:creationId xmlns:a16="http://schemas.microsoft.com/office/drawing/2014/main" id="{492FEA30-1521-418F-AA19-4C914B6A2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69" y="5743713"/>
            <a:ext cx="1313051" cy="2228573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A3C3CBDC-9DD4-44DB-839F-81708FCF7534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23E4A0E-EAAD-4532-8890-56A1027F57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80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lampa&#10;&#10;Popis byl vytvořen automaticky">
            <a:extLst>
              <a:ext uri="{FF2B5EF4-FFF2-40B4-BE49-F238E27FC236}">
                <a16:creationId xmlns:a16="http://schemas.microsoft.com/office/drawing/2014/main" id="{492FEA30-1521-418F-AA19-4C914B6A2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69" y="5743713"/>
            <a:ext cx="1313051" cy="2228573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A3C3CBDC-9DD4-44DB-839F-81708FCF7534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0E34FAD3-ADAB-47B2-8D62-CC5BF9131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A15F591C-524E-474F-AF42-CCB351F48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9074" y="2212070"/>
            <a:ext cx="381000" cy="381000"/>
          </a:xfrm>
          <a:prstGeom prst="rect">
            <a:avLst/>
          </a:prstGeom>
        </p:spPr>
      </p:pic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16E069C3-5E32-4F3A-A26F-4E3C7E8954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50220" y="2259695"/>
            <a:ext cx="381000" cy="333375"/>
          </a:xfrm>
          <a:prstGeom prst="rect">
            <a:avLst/>
          </a:prstGeom>
        </p:spPr>
      </p:pic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8E83DF49-E076-4DCF-8167-50D790489E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01366" y="2259695"/>
            <a:ext cx="428625" cy="333375"/>
          </a:xfrm>
          <a:prstGeom prst="rect">
            <a:avLst/>
          </a:prstGeom>
        </p:spPr>
      </p:pic>
      <p:pic>
        <p:nvPicPr>
          <p:cNvPr id="19" name="Grafický objekt 18">
            <a:extLst>
              <a:ext uri="{FF2B5EF4-FFF2-40B4-BE49-F238E27FC236}">
                <a16:creationId xmlns:a16="http://schemas.microsoft.com/office/drawing/2014/main" id="{B3450F90-F37E-4E18-A8A3-A4CCAB59CCC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500137" y="2235882"/>
            <a:ext cx="457200" cy="381000"/>
          </a:xfrm>
          <a:prstGeom prst="rect">
            <a:avLst/>
          </a:prstGeom>
        </p:spPr>
      </p:pic>
      <p:pic>
        <p:nvPicPr>
          <p:cNvPr id="21" name="Grafický objekt 20">
            <a:extLst>
              <a:ext uri="{FF2B5EF4-FFF2-40B4-BE49-F238E27FC236}">
                <a16:creationId xmlns:a16="http://schemas.microsoft.com/office/drawing/2014/main" id="{8B497AEC-28CD-4E35-979B-F93A1199A3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3824" y="3026881"/>
            <a:ext cx="476250" cy="381000"/>
          </a:xfrm>
          <a:prstGeom prst="rect">
            <a:avLst/>
          </a:prstGeom>
        </p:spPr>
      </p:pic>
      <p:pic>
        <p:nvPicPr>
          <p:cNvPr id="23" name="Grafický objekt 22">
            <a:extLst>
              <a:ext uri="{FF2B5EF4-FFF2-40B4-BE49-F238E27FC236}">
                <a16:creationId xmlns:a16="http://schemas.microsoft.com/office/drawing/2014/main" id="{067227DB-9B89-4282-989F-FBF8C087EC9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750220" y="3026881"/>
            <a:ext cx="381000" cy="381000"/>
          </a:xfrm>
          <a:prstGeom prst="rect">
            <a:avLst/>
          </a:prstGeom>
        </p:spPr>
      </p:pic>
      <p:pic>
        <p:nvPicPr>
          <p:cNvPr id="25" name="Grafický objekt 24">
            <a:extLst>
              <a:ext uri="{FF2B5EF4-FFF2-40B4-BE49-F238E27FC236}">
                <a16:creationId xmlns:a16="http://schemas.microsoft.com/office/drawing/2014/main" id="{69E26E3B-A9C7-4F2C-83FF-24F3AE0908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601366" y="3026881"/>
            <a:ext cx="476250" cy="381000"/>
          </a:xfrm>
          <a:prstGeom prst="rect">
            <a:avLst/>
          </a:prstGeom>
        </p:spPr>
      </p:pic>
      <p:pic>
        <p:nvPicPr>
          <p:cNvPr id="27" name="Grafický objekt 26">
            <a:extLst>
              <a:ext uri="{FF2B5EF4-FFF2-40B4-BE49-F238E27FC236}">
                <a16:creationId xmlns:a16="http://schemas.microsoft.com/office/drawing/2014/main" id="{9E3708AE-E982-4E26-B950-6908EAACF01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547762" y="3026881"/>
            <a:ext cx="333375" cy="381000"/>
          </a:xfrm>
          <a:prstGeom prst="rect">
            <a:avLst/>
          </a:prstGeom>
        </p:spPr>
      </p:pic>
      <p:pic>
        <p:nvPicPr>
          <p:cNvPr id="29" name="Grafický objekt 28">
            <a:extLst>
              <a:ext uri="{FF2B5EF4-FFF2-40B4-BE49-F238E27FC236}">
                <a16:creationId xmlns:a16="http://schemas.microsoft.com/office/drawing/2014/main" id="{92D3ABAB-AB5B-4D5E-9B6F-7827D49D851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42815" y="3984567"/>
            <a:ext cx="285750" cy="381000"/>
          </a:xfrm>
          <a:prstGeom prst="rect">
            <a:avLst/>
          </a:prstGeom>
        </p:spPr>
      </p:pic>
      <p:pic>
        <p:nvPicPr>
          <p:cNvPr id="31" name="Grafický objekt 30">
            <a:extLst>
              <a:ext uri="{FF2B5EF4-FFF2-40B4-BE49-F238E27FC236}">
                <a16:creationId xmlns:a16="http://schemas.microsoft.com/office/drawing/2014/main" id="{AD066430-F4C6-459E-96F0-91BB23EA567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763506" y="3984567"/>
            <a:ext cx="428625" cy="381000"/>
          </a:xfrm>
          <a:prstGeom prst="rect">
            <a:avLst/>
          </a:prstGeom>
        </p:spPr>
      </p:pic>
      <p:pic>
        <p:nvPicPr>
          <p:cNvPr id="33" name="Grafický objekt 32">
            <a:extLst>
              <a:ext uri="{FF2B5EF4-FFF2-40B4-BE49-F238E27FC236}">
                <a16:creationId xmlns:a16="http://schemas.microsoft.com/office/drawing/2014/main" id="{C164659F-23CB-45EA-A57E-99DE344FA53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727072" y="3984567"/>
            <a:ext cx="333375" cy="381000"/>
          </a:xfrm>
          <a:prstGeom prst="rect">
            <a:avLst/>
          </a:prstGeom>
        </p:spPr>
      </p:pic>
      <p:pic>
        <p:nvPicPr>
          <p:cNvPr id="35" name="Grafický objekt 34">
            <a:extLst>
              <a:ext uri="{FF2B5EF4-FFF2-40B4-BE49-F238E27FC236}">
                <a16:creationId xmlns:a16="http://schemas.microsoft.com/office/drawing/2014/main" id="{622577E4-F132-45B5-8C10-F37F3FEF4B2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595387" y="3984567"/>
            <a:ext cx="285750" cy="381000"/>
          </a:xfrm>
          <a:prstGeom prst="rect">
            <a:avLst/>
          </a:prstGeom>
        </p:spPr>
      </p:pic>
      <p:pic>
        <p:nvPicPr>
          <p:cNvPr id="37" name="Grafický objekt 36">
            <a:extLst>
              <a:ext uri="{FF2B5EF4-FFF2-40B4-BE49-F238E27FC236}">
                <a16:creationId xmlns:a16="http://schemas.microsoft.com/office/drawing/2014/main" id="{4775C1BC-7AEC-453B-8D60-23320B52AB8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5321705" y="2248954"/>
            <a:ext cx="381000" cy="381000"/>
          </a:xfrm>
          <a:prstGeom prst="rect">
            <a:avLst/>
          </a:prstGeom>
        </p:spPr>
      </p:pic>
      <p:pic>
        <p:nvPicPr>
          <p:cNvPr id="39" name="Grafický objekt 38">
            <a:extLst>
              <a:ext uri="{FF2B5EF4-FFF2-40B4-BE49-F238E27FC236}">
                <a16:creationId xmlns:a16="http://schemas.microsoft.com/office/drawing/2014/main" id="{A7B258F2-B7A2-4340-A602-35E2D1EDFC2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6177400" y="2283507"/>
            <a:ext cx="381000" cy="333375"/>
          </a:xfrm>
          <a:prstGeom prst="rect">
            <a:avLst/>
          </a:prstGeom>
        </p:spPr>
      </p:pic>
      <p:pic>
        <p:nvPicPr>
          <p:cNvPr id="41" name="Grafický objekt 40">
            <a:extLst>
              <a:ext uri="{FF2B5EF4-FFF2-40B4-BE49-F238E27FC236}">
                <a16:creationId xmlns:a16="http://schemas.microsoft.com/office/drawing/2014/main" id="{DAC7B179-526E-4C15-AA94-641A8747FE9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033095" y="2299059"/>
            <a:ext cx="428625" cy="333375"/>
          </a:xfrm>
          <a:prstGeom prst="rect">
            <a:avLst/>
          </a:prstGeom>
        </p:spPr>
      </p:pic>
      <p:pic>
        <p:nvPicPr>
          <p:cNvPr id="43" name="Grafický objekt 42">
            <a:extLst>
              <a:ext uri="{FF2B5EF4-FFF2-40B4-BE49-F238E27FC236}">
                <a16:creationId xmlns:a16="http://schemas.microsoft.com/office/drawing/2014/main" id="{4068A28C-0B69-4BB2-9E1E-7069247E674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924697" y="2235882"/>
            <a:ext cx="428625" cy="381000"/>
          </a:xfrm>
          <a:prstGeom prst="rect">
            <a:avLst/>
          </a:prstGeom>
        </p:spPr>
      </p:pic>
      <p:pic>
        <p:nvPicPr>
          <p:cNvPr id="45" name="Grafický objekt 44">
            <a:extLst>
              <a:ext uri="{FF2B5EF4-FFF2-40B4-BE49-F238E27FC236}">
                <a16:creationId xmlns:a16="http://schemas.microsoft.com/office/drawing/2014/main" id="{48A34AB8-F6D3-4378-B98A-3511CEE7FA52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5274080" y="3026881"/>
            <a:ext cx="476250" cy="381000"/>
          </a:xfrm>
          <a:prstGeom prst="rect">
            <a:avLst/>
          </a:prstGeom>
        </p:spPr>
      </p:pic>
      <p:pic>
        <p:nvPicPr>
          <p:cNvPr id="47" name="Grafický objekt 46">
            <a:extLst>
              <a:ext uri="{FF2B5EF4-FFF2-40B4-BE49-F238E27FC236}">
                <a16:creationId xmlns:a16="http://schemas.microsoft.com/office/drawing/2014/main" id="{E653224A-B0B8-40B6-AE0B-EA6A977C7482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6177400" y="3026881"/>
            <a:ext cx="381000" cy="381000"/>
          </a:xfrm>
          <a:prstGeom prst="rect">
            <a:avLst/>
          </a:prstGeom>
        </p:spPr>
      </p:pic>
      <p:pic>
        <p:nvPicPr>
          <p:cNvPr id="49" name="Grafický objekt 48">
            <a:extLst>
              <a:ext uri="{FF2B5EF4-FFF2-40B4-BE49-F238E27FC236}">
                <a16:creationId xmlns:a16="http://schemas.microsoft.com/office/drawing/2014/main" id="{1C69C5E6-C93D-4E1E-ADF0-EE0215828DE2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009282" y="3026881"/>
            <a:ext cx="476250" cy="381000"/>
          </a:xfrm>
          <a:prstGeom prst="rect">
            <a:avLst/>
          </a:prstGeom>
        </p:spPr>
      </p:pic>
      <p:pic>
        <p:nvPicPr>
          <p:cNvPr id="51" name="Grafický objekt 50">
            <a:extLst>
              <a:ext uri="{FF2B5EF4-FFF2-40B4-BE49-F238E27FC236}">
                <a16:creationId xmlns:a16="http://schemas.microsoft.com/office/drawing/2014/main" id="{1DCD3C62-D3BC-469E-AD7F-A8EF41EC4041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8002238" y="3026881"/>
            <a:ext cx="333375" cy="381000"/>
          </a:xfrm>
          <a:prstGeom prst="rect">
            <a:avLst/>
          </a:prstGeom>
        </p:spPr>
      </p:pic>
      <p:pic>
        <p:nvPicPr>
          <p:cNvPr id="53" name="Grafický objekt 52">
            <a:extLst>
              <a:ext uri="{FF2B5EF4-FFF2-40B4-BE49-F238E27FC236}">
                <a16:creationId xmlns:a16="http://schemas.microsoft.com/office/drawing/2014/main" id="{00287024-A9A6-4382-AF9B-920AF3B57FFE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369330" y="3984567"/>
            <a:ext cx="285750" cy="381000"/>
          </a:xfrm>
          <a:prstGeom prst="rect">
            <a:avLst/>
          </a:prstGeom>
        </p:spPr>
      </p:pic>
      <p:pic>
        <p:nvPicPr>
          <p:cNvPr id="55" name="Grafický objekt 54">
            <a:extLst>
              <a:ext uri="{FF2B5EF4-FFF2-40B4-BE49-F238E27FC236}">
                <a16:creationId xmlns:a16="http://schemas.microsoft.com/office/drawing/2014/main" id="{262D7023-A931-47E3-996B-DDB885AF098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214356" y="3984567"/>
            <a:ext cx="428625" cy="381000"/>
          </a:xfrm>
          <a:prstGeom prst="rect">
            <a:avLst/>
          </a:prstGeom>
        </p:spPr>
      </p:pic>
      <p:pic>
        <p:nvPicPr>
          <p:cNvPr id="57" name="Grafický objekt 56">
            <a:extLst>
              <a:ext uri="{FF2B5EF4-FFF2-40B4-BE49-F238E27FC236}">
                <a16:creationId xmlns:a16="http://schemas.microsoft.com/office/drawing/2014/main" id="{29FEEBF0-226D-4A25-AF54-4026D3126DF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127446" y="3984567"/>
            <a:ext cx="333375" cy="381000"/>
          </a:xfrm>
          <a:prstGeom prst="rect">
            <a:avLst/>
          </a:prstGeom>
        </p:spPr>
      </p:pic>
      <p:pic>
        <p:nvPicPr>
          <p:cNvPr id="59" name="Grafický objekt 58">
            <a:extLst>
              <a:ext uri="{FF2B5EF4-FFF2-40B4-BE49-F238E27FC236}">
                <a16:creationId xmlns:a16="http://schemas.microsoft.com/office/drawing/2014/main" id="{80B09954-DF2F-4821-8325-2C48CA39EC46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8026050" y="3984567"/>
            <a:ext cx="28575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81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lampa&#10;&#10;Popis byl vytvořen automaticky">
            <a:extLst>
              <a:ext uri="{FF2B5EF4-FFF2-40B4-BE49-F238E27FC236}">
                <a16:creationId xmlns:a16="http://schemas.microsoft.com/office/drawing/2014/main" id="{492FEA30-1521-418F-AA19-4C914B6A2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69" y="5743713"/>
            <a:ext cx="1313051" cy="2228573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A3C3CBDC-9DD4-44DB-839F-81708FCF7534}"/>
              </a:ext>
            </a:extLst>
          </p:cNvPr>
          <p:cNvSpPr txBox="1">
            <a:spLocks/>
          </p:cNvSpPr>
          <p:nvPr/>
        </p:nvSpPr>
        <p:spPr>
          <a:xfrm>
            <a:off x="803824" y="795132"/>
            <a:ext cx="5248059" cy="655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cs-CZ" sz="3200" b="1" kern="0" cap="all" dirty="0">
                <a:solidFill>
                  <a:srgbClr val="AB945F"/>
                </a:solidFill>
                <a:latin typeface="Montserrat" panose="00000500000000000000" pitchFamily="2" charset="-18"/>
              </a:rPr>
              <a:t>Nadpis </a:t>
            </a:r>
            <a:r>
              <a:rPr lang="cs-CZ" sz="3200" b="1" kern="0" cap="all" dirty="0" err="1">
                <a:solidFill>
                  <a:srgbClr val="AB945F"/>
                </a:solidFill>
                <a:latin typeface="Montserrat" panose="00000500000000000000" pitchFamily="2" charset="-18"/>
              </a:rPr>
              <a:t>slideru</a:t>
            </a:r>
            <a:endParaRPr lang="cs-CZ" sz="3200" kern="0" cap="all" dirty="0">
              <a:solidFill>
                <a:srgbClr val="AB945F"/>
              </a:solidFill>
              <a:latin typeface="Montserrat" panose="00000500000000000000" pitchFamily="2" charset="-18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99E1C0F9-6E07-451E-90D8-644352054E38}"/>
              </a:ext>
            </a:extLst>
          </p:cNvPr>
          <p:cNvSpPr txBox="1"/>
          <p:nvPr/>
        </p:nvSpPr>
        <p:spPr>
          <a:xfrm>
            <a:off x="803824" y="4483228"/>
            <a:ext cx="3802607" cy="7330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enim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erat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vestibulum vel,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aliquam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a,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posuere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eu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velit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</a:t>
            </a:r>
            <a:endParaRPr kumimoji="0" lang="cs-CZ" sz="1100" b="0" i="0" u="none" strike="noStrike" kern="1200" cap="none" spc="0" normalizeH="0" noProof="0" dirty="0">
              <a:ln>
                <a:noFill/>
              </a:ln>
              <a:solidFill>
                <a:srgbClr val="002624"/>
              </a:solidFill>
              <a:effectLst/>
              <a:uLnTx/>
              <a:uFillTx/>
              <a:latin typeface="Montserrat" panose="00000500000000000000" pitchFamily="2" charset="-18"/>
              <a:ea typeface="+mn-ea"/>
              <a:cs typeface="+mn-cs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2B26D7C8-D26D-4F85-9E5B-E7B3949C5877}"/>
              </a:ext>
            </a:extLst>
          </p:cNvPr>
          <p:cNvSpPr txBox="1"/>
          <p:nvPr/>
        </p:nvSpPr>
        <p:spPr>
          <a:xfrm>
            <a:off x="5436049" y="4483228"/>
            <a:ext cx="3802607" cy="7330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Praesent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id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justo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in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neque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elementum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ultrices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Phasellus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enim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erat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vestibulum vel,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aliquam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a,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posuere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eu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, </a:t>
            </a:r>
            <a:r>
              <a:rPr lang="cs-CZ" sz="1100" b="0" i="0" dirty="0" err="1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velit</a:t>
            </a:r>
            <a:r>
              <a:rPr lang="cs-CZ" sz="1100" b="0" i="0" dirty="0">
                <a:solidFill>
                  <a:srgbClr val="000000"/>
                </a:solidFill>
                <a:effectLst/>
                <a:latin typeface="Montserrat Light" panose="00000400000000000000" pitchFamily="2" charset="-18"/>
              </a:rPr>
              <a:t>.</a:t>
            </a:r>
            <a:endParaRPr kumimoji="0" lang="cs-CZ" sz="1100" b="0" i="0" u="none" strike="noStrike" kern="1200" cap="none" spc="0" normalizeH="0" noProof="0" dirty="0">
              <a:ln>
                <a:noFill/>
              </a:ln>
              <a:solidFill>
                <a:srgbClr val="002624"/>
              </a:solidFill>
              <a:effectLst/>
              <a:uLnTx/>
              <a:uFillTx/>
              <a:latin typeface="Montserrat" panose="00000500000000000000" pitchFamily="2" charset="-18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AF61583-8F4C-4EE8-A754-E543531AC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001" y="1926457"/>
            <a:ext cx="3490014" cy="232667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33D6535-2C07-45C4-A377-F90E0AE7A8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378" y="1926457"/>
            <a:ext cx="3489709" cy="232667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A1BB130-3EC9-4336-ADD3-465FB2B578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12" y="5889133"/>
            <a:ext cx="1406149" cy="25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2433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D 07_01 Prezentace portfolia" id="{E08707D9-04B1-4D8D-894C-21C18AB7D703}" vid="{79A2F590-67E8-400E-B41A-ABC4A0343FC0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YD 07_01 Prezentace portfolia</Template>
  <TotalTime>8516</TotalTime>
  <Words>627</Words>
  <Application>Microsoft Office PowerPoint</Application>
  <PresentationFormat>Širokoúhlá obrazovka</PresentationFormat>
  <Paragraphs>75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8" baseType="lpstr">
      <vt:lpstr>Arial</vt:lpstr>
      <vt:lpstr>Calibri</vt:lpstr>
      <vt:lpstr>Montserrat</vt:lpstr>
      <vt:lpstr>Montserrat Light</vt:lpstr>
      <vt:lpstr>Wingdings</vt:lpstr>
      <vt:lpstr>Motiv Office</vt:lpstr>
      <vt:lpstr>Šablona prezentace</vt:lpstr>
      <vt:lpstr>Jak šel čas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DÁVÁME PENĚZŮM SMYSL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Vize strategie realizace</dc:title>
  <dc:creator>Jakub Vaculík</dc:creator>
  <cp:lastModifiedBy>Jakub Vaculík</cp:lastModifiedBy>
  <cp:revision>274</cp:revision>
  <dcterms:created xsi:type="dcterms:W3CDTF">2020-07-02T07:10:43Z</dcterms:created>
  <dcterms:modified xsi:type="dcterms:W3CDTF">2021-11-24T08:20:16Z</dcterms:modified>
</cp:coreProperties>
</file>